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</p:sldIdLst>
  <p:sldSz cx="18288000" cy="10287000"/>
  <p:notesSz cx="6858000" cy="9144000"/>
  <p:embeddedFontLst>
    <p:embeddedFont>
      <p:font typeface="Times New Roman Bold" panose="02020803070505020304" pitchFamily="18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56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sv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06382" y="-6724860"/>
            <a:ext cx="23736720" cy="23736720"/>
          </a:xfrm>
          <a:custGeom>
            <a:avLst/>
            <a:gdLst/>
            <a:ahLst/>
            <a:cxnLst/>
            <a:rect l="l" t="t" r="r" b="b"/>
            <a:pathLst>
              <a:path w="23736720" h="23736720">
                <a:moveTo>
                  <a:pt x="0" y="0"/>
                </a:moveTo>
                <a:lnTo>
                  <a:pt x="23736720" y="0"/>
                </a:lnTo>
                <a:lnTo>
                  <a:pt x="23736720" y="23736720"/>
                </a:lnTo>
                <a:lnTo>
                  <a:pt x="0" y="2373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02870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57300" y="3239774"/>
            <a:ext cx="15802000" cy="311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0"/>
              </a:lnSpc>
            </a:pPr>
            <a:r>
              <a:rPr lang="en-US" sz="92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Python Reinforcement Project:</a:t>
            </a:r>
          </a:p>
          <a:p>
            <a:pPr algn="ctr">
              <a:lnSpc>
                <a:spcPts val="11680"/>
              </a:lnSpc>
            </a:pPr>
            <a:r>
              <a:rPr lang="en-US" sz="92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Exploratory 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13178" y="6971394"/>
            <a:ext cx="6751442" cy="310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7"/>
              </a:lnSpc>
            </a:pPr>
            <a:r>
              <a:rPr lang="en-US" sz="429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Riya Rajesh</a:t>
            </a:r>
          </a:p>
          <a:p>
            <a:pPr algn="l">
              <a:lnSpc>
                <a:spcPts val="6017"/>
              </a:lnSpc>
            </a:pPr>
            <a:r>
              <a:rPr lang="en-US" sz="429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18-09-2025</a:t>
            </a:r>
          </a:p>
          <a:p>
            <a:pPr algn="l">
              <a:lnSpc>
                <a:spcPts val="6017"/>
              </a:lnSpc>
            </a:pPr>
            <a:r>
              <a:rPr lang="en-US" sz="429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Batch: March offline, 2025</a:t>
            </a:r>
          </a:p>
          <a:p>
            <a:pPr algn="l">
              <a:lnSpc>
                <a:spcPts val="6017"/>
              </a:lnSpc>
            </a:pPr>
            <a:endParaRPr lang="en-US" sz="4297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5093" y="2324100"/>
            <a:ext cx="16875707" cy="7848600"/>
          </a:xfrm>
          <a:custGeom>
            <a:avLst/>
            <a:gdLst/>
            <a:ahLst/>
            <a:cxnLst/>
            <a:rect l="l" t="t" r="r" b="b"/>
            <a:pathLst>
              <a:path w="9830965" h="6648190">
                <a:moveTo>
                  <a:pt x="0" y="0"/>
                </a:moveTo>
                <a:lnTo>
                  <a:pt x="9830965" y="0"/>
                </a:lnTo>
                <a:lnTo>
                  <a:pt x="9830965" y="6648190"/>
                </a:lnTo>
                <a:lnTo>
                  <a:pt x="0" y="6648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6301" y="1418657"/>
            <a:ext cx="5776900" cy="85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Univariate Analysis: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0200" y="2410527"/>
            <a:ext cx="16230600" cy="7876473"/>
          </a:xfrm>
          <a:custGeom>
            <a:avLst/>
            <a:gdLst/>
            <a:ahLst/>
            <a:cxnLst/>
            <a:rect l="l" t="t" r="r" b="b"/>
            <a:pathLst>
              <a:path w="9702438" h="5675926">
                <a:moveTo>
                  <a:pt x="0" y="0"/>
                </a:moveTo>
                <a:lnTo>
                  <a:pt x="9702438" y="0"/>
                </a:lnTo>
                <a:lnTo>
                  <a:pt x="9702438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en-IN" dirty="0"/>
              <a:t>00</a:t>
            </a:r>
            <a:endParaRPr lang="en-AE" dirty="0"/>
          </a:p>
        </p:txBody>
      </p:sp>
      <p:sp>
        <p:nvSpPr>
          <p:cNvPr id="9" name="TextBox 9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8250" y="1418657"/>
            <a:ext cx="5680353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Univariate Analysis: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250" y="2247901"/>
            <a:ext cx="16340150" cy="2591214"/>
          </a:xfrm>
          <a:custGeom>
            <a:avLst/>
            <a:gdLst/>
            <a:ahLst/>
            <a:cxnLst/>
            <a:rect l="l" t="t" r="r" b="b"/>
            <a:pathLst>
              <a:path w="10629466" h="2428587">
                <a:moveTo>
                  <a:pt x="0" y="0"/>
                </a:moveTo>
                <a:lnTo>
                  <a:pt x="10629466" y="0"/>
                </a:lnTo>
                <a:lnTo>
                  <a:pt x="10629466" y="2428587"/>
                </a:lnTo>
                <a:lnTo>
                  <a:pt x="0" y="2428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8250" y="4587306"/>
            <a:ext cx="16187750" cy="5718200"/>
          </a:xfrm>
          <a:custGeom>
            <a:avLst/>
            <a:gdLst/>
            <a:ahLst/>
            <a:cxnLst/>
            <a:rect l="l" t="t" r="r" b="b"/>
            <a:pathLst>
              <a:path w="7812521" h="5718200">
                <a:moveTo>
                  <a:pt x="0" y="0"/>
                </a:moveTo>
                <a:lnTo>
                  <a:pt x="7812521" y="0"/>
                </a:lnTo>
                <a:lnTo>
                  <a:pt x="7812521" y="5718201"/>
                </a:lnTo>
                <a:lnTo>
                  <a:pt x="0" y="57182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250" y="1418657"/>
            <a:ext cx="5212914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Bivariate Analysis: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250" y="2171700"/>
            <a:ext cx="16634609" cy="2906079"/>
          </a:xfrm>
          <a:custGeom>
            <a:avLst/>
            <a:gdLst/>
            <a:ahLst/>
            <a:cxnLst/>
            <a:rect l="l" t="t" r="r" b="b"/>
            <a:pathLst>
              <a:path w="11301259" h="2486277">
                <a:moveTo>
                  <a:pt x="0" y="0"/>
                </a:moveTo>
                <a:lnTo>
                  <a:pt x="11301259" y="0"/>
                </a:lnTo>
                <a:lnTo>
                  <a:pt x="11301259" y="2486277"/>
                </a:lnTo>
                <a:lnTo>
                  <a:pt x="0" y="2486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8250" y="4686300"/>
            <a:ext cx="16634609" cy="5600700"/>
          </a:xfrm>
          <a:custGeom>
            <a:avLst/>
            <a:gdLst/>
            <a:ahLst/>
            <a:cxnLst/>
            <a:rect l="l" t="t" r="r" b="b"/>
            <a:pathLst>
              <a:path w="7740921" h="5720529">
                <a:moveTo>
                  <a:pt x="0" y="0"/>
                </a:moveTo>
                <a:lnTo>
                  <a:pt x="7740921" y="0"/>
                </a:lnTo>
                <a:lnTo>
                  <a:pt x="7740921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250" y="1418657"/>
            <a:ext cx="5212914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Bivariate Analysis: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7800" y="2171700"/>
            <a:ext cx="16154400" cy="1991847"/>
          </a:xfrm>
          <a:custGeom>
            <a:avLst/>
            <a:gdLst/>
            <a:ahLst/>
            <a:cxnLst/>
            <a:rect l="l" t="t" r="r" b="b"/>
            <a:pathLst>
              <a:path w="11301259" h="1991847">
                <a:moveTo>
                  <a:pt x="0" y="0"/>
                </a:moveTo>
                <a:lnTo>
                  <a:pt x="11301259" y="0"/>
                </a:lnTo>
                <a:lnTo>
                  <a:pt x="11301259" y="1991847"/>
                </a:lnTo>
                <a:lnTo>
                  <a:pt x="0" y="1991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7800" y="4189937"/>
            <a:ext cx="16154400" cy="6097063"/>
          </a:xfrm>
          <a:custGeom>
            <a:avLst/>
            <a:gdLst/>
            <a:ahLst/>
            <a:cxnLst/>
            <a:rect l="l" t="t" r="r" b="b"/>
            <a:pathLst>
              <a:path w="8769767" h="5820933">
                <a:moveTo>
                  <a:pt x="0" y="0"/>
                </a:moveTo>
                <a:lnTo>
                  <a:pt x="8769767" y="0"/>
                </a:lnTo>
                <a:lnTo>
                  <a:pt x="8769767" y="5820932"/>
                </a:lnTo>
                <a:lnTo>
                  <a:pt x="0" y="58209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250" y="1418657"/>
            <a:ext cx="5212914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Bivariate Analysis: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7800" y="2171700"/>
            <a:ext cx="16306800" cy="2104859"/>
          </a:xfrm>
          <a:custGeom>
            <a:avLst/>
            <a:gdLst/>
            <a:ahLst/>
            <a:cxnLst/>
            <a:rect l="l" t="t" r="r" b="b"/>
            <a:pathLst>
              <a:path w="11301259" h="2104859">
                <a:moveTo>
                  <a:pt x="0" y="0"/>
                </a:moveTo>
                <a:lnTo>
                  <a:pt x="11301259" y="0"/>
                </a:lnTo>
                <a:lnTo>
                  <a:pt x="11301259" y="2104860"/>
                </a:lnTo>
                <a:lnTo>
                  <a:pt x="0" y="21048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7394" y="4152900"/>
            <a:ext cx="16287206" cy="6075895"/>
          </a:xfrm>
          <a:custGeom>
            <a:avLst/>
            <a:gdLst/>
            <a:ahLst/>
            <a:cxnLst/>
            <a:rect l="l" t="t" r="r" b="b"/>
            <a:pathLst>
              <a:path w="7971373" h="5968565">
                <a:moveTo>
                  <a:pt x="0" y="0"/>
                </a:moveTo>
                <a:lnTo>
                  <a:pt x="7971372" y="0"/>
                </a:lnTo>
                <a:lnTo>
                  <a:pt x="7971372" y="5968565"/>
                </a:lnTo>
                <a:lnTo>
                  <a:pt x="0" y="5968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250" y="1441167"/>
            <a:ext cx="6189464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Analysis: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8250" y="2170552"/>
            <a:ext cx="16340150" cy="2057480"/>
          </a:xfrm>
          <a:custGeom>
            <a:avLst/>
            <a:gdLst/>
            <a:ahLst/>
            <a:cxnLst/>
            <a:rect l="l" t="t" r="r" b="b"/>
            <a:pathLst>
              <a:path w="11301259" h="1850581">
                <a:moveTo>
                  <a:pt x="0" y="0"/>
                </a:moveTo>
                <a:lnTo>
                  <a:pt x="11301259" y="0"/>
                </a:lnTo>
                <a:lnTo>
                  <a:pt x="11301259" y="1850581"/>
                </a:lnTo>
                <a:lnTo>
                  <a:pt x="0" y="1850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9" name="Freeform 9"/>
          <p:cNvSpPr/>
          <p:nvPr/>
        </p:nvSpPr>
        <p:spPr>
          <a:xfrm>
            <a:off x="1354450" y="4246538"/>
            <a:ext cx="16323950" cy="5926162"/>
          </a:xfrm>
          <a:custGeom>
            <a:avLst/>
            <a:gdLst/>
            <a:ahLst/>
            <a:cxnLst/>
            <a:rect l="l" t="t" r="r" b="b"/>
            <a:pathLst>
              <a:path w="11301259" h="5424604">
                <a:moveTo>
                  <a:pt x="0" y="0"/>
                </a:moveTo>
                <a:lnTo>
                  <a:pt x="11301259" y="0"/>
                </a:lnTo>
                <a:lnTo>
                  <a:pt x="11301259" y="5424605"/>
                </a:lnTo>
                <a:lnTo>
                  <a:pt x="0" y="54246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250" y="1441167"/>
            <a:ext cx="6189464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Analysis: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04800" y="2171700"/>
            <a:ext cx="10048039" cy="8001000"/>
          </a:xfrm>
          <a:custGeom>
            <a:avLst/>
            <a:gdLst/>
            <a:ahLst/>
            <a:cxnLst/>
            <a:rect l="l" t="t" r="r" b="b"/>
            <a:pathLst>
              <a:path w="11301259" h="2189619">
                <a:moveTo>
                  <a:pt x="0" y="0"/>
                </a:moveTo>
                <a:lnTo>
                  <a:pt x="11301259" y="0"/>
                </a:lnTo>
                <a:lnTo>
                  <a:pt x="11301259" y="2189619"/>
                </a:lnTo>
                <a:lnTo>
                  <a:pt x="0" y="2189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352839" y="2196736"/>
            <a:ext cx="7630361" cy="7975963"/>
          </a:xfrm>
          <a:custGeom>
            <a:avLst/>
            <a:gdLst/>
            <a:ahLst/>
            <a:cxnLst/>
            <a:rect l="l" t="t" r="r" b="b"/>
            <a:pathLst>
              <a:path w="6142411" h="6356958">
                <a:moveTo>
                  <a:pt x="0" y="0"/>
                </a:moveTo>
                <a:lnTo>
                  <a:pt x="6142410" y="0"/>
                </a:lnTo>
                <a:lnTo>
                  <a:pt x="614241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250" y="1441167"/>
            <a:ext cx="6189464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Analysis: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002" y="2310229"/>
            <a:ext cx="7285371" cy="7458552"/>
          </a:xfrm>
          <a:custGeom>
            <a:avLst/>
            <a:gdLst/>
            <a:ahLst/>
            <a:cxnLst/>
            <a:rect l="l" t="t" r="r" b="b"/>
            <a:pathLst>
              <a:path w="11301259" h="2825315">
                <a:moveTo>
                  <a:pt x="0" y="0"/>
                </a:moveTo>
                <a:lnTo>
                  <a:pt x="11301259" y="0"/>
                </a:lnTo>
                <a:lnTo>
                  <a:pt x="11301259" y="2825315"/>
                </a:lnTo>
                <a:lnTo>
                  <a:pt x="0" y="2825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58588" y="2326558"/>
            <a:ext cx="9014271" cy="7458552"/>
          </a:xfrm>
          <a:custGeom>
            <a:avLst/>
            <a:gdLst/>
            <a:ahLst/>
            <a:cxnLst/>
            <a:rect l="l" t="t" r="r" b="b"/>
            <a:pathLst>
              <a:path w="7673139" h="5713537">
                <a:moveTo>
                  <a:pt x="0" y="0"/>
                </a:moveTo>
                <a:lnTo>
                  <a:pt x="7673139" y="0"/>
                </a:lnTo>
                <a:lnTo>
                  <a:pt x="7673139" y="5713538"/>
                </a:lnTo>
                <a:lnTo>
                  <a:pt x="0" y="5713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250" y="1441167"/>
            <a:ext cx="6189464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Analysis: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98021" cy="30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8250" y="630980"/>
            <a:ext cx="14101858" cy="81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54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INSIGHTS AND RECOMMENDATIONS:</a:t>
            </a:r>
          </a:p>
        </p:txBody>
      </p:sp>
      <p:sp>
        <p:nvSpPr>
          <p:cNvPr id="7" name="Freeform 7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6300" y="1811019"/>
            <a:ext cx="16746359" cy="829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1"/>
              </a:lnSpc>
            </a:pPr>
            <a:r>
              <a:rPr lang="en-US" sz="3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Enhance Key Quality Attributes:</a:t>
            </a:r>
          </a:p>
          <a:p>
            <a:pPr marL="669283" lvl="1" indent="-334641" algn="just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Finding: Aroma, Flavor, and Acidity show the strongest positive correlations with Total Cup Points.</a:t>
            </a:r>
          </a:p>
          <a:p>
            <a:pPr marL="669283" lvl="1" indent="-334641" algn="just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Recommendation: Producers should focus on post-harvest processing techniques such as controlled fermentation, improved drying methods, and selective picking of ripe cherries to enhance these attributes.</a:t>
            </a:r>
          </a:p>
          <a:p>
            <a:pPr algn="just">
              <a:lnSpc>
                <a:spcPts val="4587"/>
              </a:lnSpc>
            </a:pPr>
            <a:endParaRPr lang="en-US" sz="30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031"/>
              </a:lnSpc>
            </a:pPr>
            <a:r>
              <a:rPr lang="en-US" sz="3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Strengthen Defect Control:</a:t>
            </a:r>
          </a:p>
          <a:p>
            <a:pPr marL="669283" lvl="1" indent="-334641" algn="just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Finding: While primary defects are rare, secondary defects occur more frequently and negatively impact overall quality.</a:t>
            </a:r>
          </a:p>
          <a:p>
            <a:pPr marL="669283" lvl="1" indent="-334641" algn="just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Recommendation: Implement stricter sorting, grading, and quality checks during processing to reduce defective beans. Training workers on defect identification and investing in mechanical sorters can improve lot quality.</a:t>
            </a:r>
          </a:p>
          <a:p>
            <a:pPr algn="just">
              <a:lnSpc>
                <a:spcPts val="4587"/>
              </a:lnSpc>
            </a:pPr>
            <a:endParaRPr lang="en-US" sz="30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311" y="955775"/>
            <a:ext cx="571756" cy="756973"/>
          </a:xfrm>
          <a:custGeom>
            <a:avLst/>
            <a:gdLst/>
            <a:ahLst/>
            <a:cxnLst/>
            <a:rect l="l" t="t" r="r" b="b"/>
            <a:pathLst>
              <a:path w="571756" h="756973">
                <a:moveTo>
                  <a:pt x="0" y="0"/>
                </a:moveTo>
                <a:lnTo>
                  <a:pt x="571756" y="0"/>
                </a:lnTo>
                <a:lnTo>
                  <a:pt x="571756" y="756974"/>
                </a:lnTo>
                <a:lnTo>
                  <a:pt x="0" y="756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13178" y="0"/>
            <a:ext cx="5274822" cy="10287000"/>
            <a:chOff x="0" y="0"/>
            <a:chExt cx="1157042" cy="22564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7042" cy="2256473"/>
            </a:xfrm>
            <a:custGeom>
              <a:avLst/>
              <a:gdLst/>
              <a:ahLst/>
              <a:cxnLst/>
              <a:rect l="l" t="t" r="r" b="b"/>
              <a:pathLst>
                <a:path w="1157042" h="2256473">
                  <a:moveTo>
                    <a:pt x="0" y="0"/>
                  </a:moveTo>
                  <a:lnTo>
                    <a:pt x="1157042" y="0"/>
                  </a:lnTo>
                  <a:lnTo>
                    <a:pt x="1157042" y="2256473"/>
                  </a:lnTo>
                  <a:lnTo>
                    <a:pt x="0" y="2256473"/>
                  </a:lnTo>
                  <a:close/>
                </a:path>
              </a:pathLst>
            </a:custGeom>
            <a:blipFill>
              <a:blip r:embed="rId4"/>
              <a:stretch>
                <a:fillRect l="-154933" r="-7352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538628" y="1028700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60601"/>
            <a:ext cx="8260576" cy="74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3"/>
              </a:lnSpc>
            </a:pPr>
            <a:r>
              <a:rPr lang="en-US" sz="500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TABLE OF 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2624" y="2518549"/>
            <a:ext cx="5809536" cy="5956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6419" lvl="1" indent="-438210" algn="l">
              <a:lnSpc>
                <a:spcPts val="7022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</a:p>
          <a:p>
            <a:pPr marL="1580122" lvl="2" indent="-526707" algn="l">
              <a:lnSpc>
                <a:spcPts val="6330"/>
              </a:lnSpc>
              <a:buFont typeface="Arial"/>
              <a:buChar char="⚬"/>
            </a:pPr>
            <a:r>
              <a:rPr lang="en-US" sz="36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Univariate Analysis</a:t>
            </a:r>
          </a:p>
          <a:p>
            <a:pPr marL="1580122" lvl="2" indent="-526707" algn="l">
              <a:lnSpc>
                <a:spcPts val="6330"/>
              </a:lnSpc>
              <a:buFont typeface="Arial"/>
              <a:buChar char="⚬"/>
            </a:pPr>
            <a:r>
              <a:rPr lang="en-US" sz="36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Bivariate Analysis</a:t>
            </a:r>
          </a:p>
          <a:p>
            <a:pPr marL="1580122" lvl="2" indent="-526707" algn="l">
              <a:lnSpc>
                <a:spcPts val="6330"/>
              </a:lnSpc>
              <a:buFont typeface="Arial"/>
              <a:buChar char="⚬"/>
            </a:pPr>
            <a:r>
              <a:rPr lang="en-US" sz="36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Multivariate Analysis</a:t>
            </a:r>
          </a:p>
          <a:p>
            <a:pPr marL="876419" lvl="1" indent="-438210" algn="l">
              <a:lnSpc>
                <a:spcPts val="7022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</a:t>
            </a:r>
          </a:p>
          <a:p>
            <a:pPr marL="876419" lvl="1" indent="-438210" algn="l">
              <a:lnSpc>
                <a:spcPts val="7022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</a:t>
            </a:r>
          </a:p>
          <a:p>
            <a:pPr marL="876419" lvl="1" indent="-438210" algn="l">
              <a:lnSpc>
                <a:spcPts val="7022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5189" y="2468956"/>
            <a:ext cx="5588794" cy="605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6419" lvl="1" indent="-438210" algn="l">
              <a:lnSpc>
                <a:spcPts val="7022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</a:p>
          <a:p>
            <a:pPr marL="876419" lvl="1" indent="-438210" algn="l">
              <a:lnSpc>
                <a:spcPts val="7022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</a:p>
          <a:p>
            <a:pPr marL="876419" lvl="1" indent="-438210" algn="l">
              <a:lnSpc>
                <a:spcPts val="7022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Understanding</a:t>
            </a:r>
          </a:p>
          <a:p>
            <a:pPr marL="876419" lvl="1" indent="-438210" algn="l">
              <a:lnSpc>
                <a:spcPts val="7022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</a:p>
          <a:p>
            <a:pPr marL="876419" lvl="1" indent="-438210" algn="l">
              <a:lnSpc>
                <a:spcPts val="7022"/>
              </a:lnSpc>
              <a:buFont typeface="Arial"/>
              <a:buChar char="•"/>
            </a:pPr>
            <a:r>
              <a:rPr lang="en-US" sz="40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Analysis</a:t>
            </a:r>
          </a:p>
          <a:p>
            <a:pPr marL="1580122" lvl="2" indent="-526707" algn="l">
              <a:lnSpc>
                <a:spcPts val="6330"/>
              </a:lnSpc>
              <a:buFont typeface="Arial"/>
              <a:buChar char="⚬"/>
            </a:pPr>
            <a:r>
              <a:rPr lang="en-US" sz="36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Analysis</a:t>
            </a:r>
          </a:p>
          <a:p>
            <a:pPr marL="1580122" lvl="2" indent="-526707" algn="l">
              <a:lnSpc>
                <a:spcPts val="6330"/>
              </a:lnSpc>
              <a:buFont typeface="Arial"/>
              <a:buChar char="⚬"/>
            </a:pPr>
            <a:r>
              <a:rPr lang="en-US" sz="36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 Test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98021" cy="30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8250" y="630980"/>
            <a:ext cx="14101858" cy="81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54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INSIGHTS AND RECOMMENDATIONS:</a:t>
            </a:r>
          </a:p>
        </p:txBody>
      </p:sp>
      <p:sp>
        <p:nvSpPr>
          <p:cNvPr id="7" name="Freeform 7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76300" y="1958898"/>
            <a:ext cx="16746359" cy="706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73"/>
              </a:lnSpc>
            </a:pPr>
            <a:r>
              <a:rPr lang="en-US" sz="3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Maintain Optimal Moisture Content:</a:t>
            </a:r>
          </a:p>
          <a:p>
            <a:pPr marL="669283" lvl="1" indent="-334641" algn="just">
              <a:lnSpc>
                <a:spcPts val="499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Finding: Average moisture is within the ideal range (~10%), but extremes (below 8% or above 12%) can harm quality and shelf life.</a:t>
            </a:r>
          </a:p>
          <a:p>
            <a:pPr marL="669283" lvl="1" indent="-334641" algn="just">
              <a:lnSpc>
                <a:spcPts val="499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Recommendation: Standardize drying practices and adopt climate-controlled storage facilities to ensure beans remain within the safe moisture range.</a:t>
            </a:r>
          </a:p>
          <a:p>
            <a:pPr algn="just">
              <a:lnSpc>
                <a:spcPts val="4990"/>
              </a:lnSpc>
            </a:pPr>
            <a:endParaRPr lang="en-US" sz="30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473"/>
              </a:lnSpc>
            </a:pPr>
            <a:r>
              <a:rPr lang="en-US" sz="3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4. Leverage Altitude for Quality Improvement:</a:t>
            </a:r>
          </a:p>
          <a:p>
            <a:pPr marL="669283" lvl="1" indent="-334641" algn="just">
              <a:lnSpc>
                <a:spcPts val="499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Finding: Higher-altitude farms (&gt;1500m) generally achieve better cup scores.</a:t>
            </a:r>
          </a:p>
          <a:p>
            <a:pPr marL="669283" lvl="1" indent="-334641" algn="just">
              <a:lnSpc>
                <a:spcPts val="499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Recommendation: Lower-altitude farms can adapt shade-grown methods, improved soil fertility, and careful harvesting practices to partially replicate the benefits of high-altitude conditions.</a:t>
            </a:r>
          </a:p>
          <a:p>
            <a:pPr algn="just">
              <a:lnSpc>
                <a:spcPts val="4990"/>
              </a:lnSpc>
            </a:pPr>
            <a:endParaRPr lang="en-US" sz="30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98021" cy="30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8250" y="630980"/>
            <a:ext cx="14101858" cy="81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54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INSIGHTS AND RECOMMENDATIONS:</a:t>
            </a:r>
          </a:p>
        </p:txBody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687936"/>
            <a:ext cx="16746359" cy="829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31"/>
              </a:lnSpc>
            </a:pPr>
            <a:r>
              <a:rPr lang="en-US" sz="3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5. Species Diversification and Innovation:</a:t>
            </a:r>
          </a:p>
          <a:p>
            <a:pPr marL="669283" lvl="1" indent="-334641" algn="just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Finding: Arabica outperforms Robusta significantly in cup scores.</a:t>
            </a:r>
          </a:p>
          <a:p>
            <a:pPr marL="669283" lvl="1" indent="-334641" algn="just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Recommendation:</a:t>
            </a:r>
          </a:p>
          <a:p>
            <a:pPr marL="1338566" lvl="2" indent="-446189" algn="just">
              <a:lnSpc>
                <a:spcPts val="4587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Arabica farms: Continue focusing on specialty-grade quality for premium markets.</a:t>
            </a:r>
          </a:p>
          <a:p>
            <a:pPr marL="1338566" lvl="2" indent="-446189" algn="just">
              <a:lnSpc>
                <a:spcPts val="4587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Robusta farms: Explore blends with Arabica or disease-resistant Arabica hybrids to improve market value without sacrificing resilience.</a:t>
            </a:r>
          </a:p>
          <a:p>
            <a:pPr algn="just">
              <a:lnSpc>
                <a:spcPts val="4587"/>
              </a:lnSpc>
            </a:pPr>
            <a:endParaRPr lang="en-US" sz="30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lnSpc>
                <a:spcPts val="5031"/>
              </a:lnSpc>
            </a:pPr>
            <a:r>
              <a:rPr lang="en-US" sz="3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6. Country-Specific Knowledge Sharing:</a:t>
            </a:r>
          </a:p>
          <a:p>
            <a:pPr marL="669283" lvl="1" indent="-334641" algn="just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Finding: Some countries (e.g., Ethiopia, Guatemala, Kenya) consistently produce higher-scoring coffees.</a:t>
            </a:r>
          </a:p>
          <a:p>
            <a:pPr marL="669283" lvl="1" indent="-334641" algn="just">
              <a:lnSpc>
                <a:spcPts val="4587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Recommendation: Establish knowledge-sharing programs across producing regions. Governments, cooperatives, and NGOs can facilitate farmer training programs and quality-based payment systems to uplift lower-scoring regions.</a:t>
            </a:r>
          </a:p>
          <a:p>
            <a:pPr algn="just">
              <a:lnSpc>
                <a:spcPts val="4587"/>
              </a:lnSpc>
            </a:pPr>
            <a:endParaRPr lang="en-US" sz="30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98021" cy="30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8250" y="630980"/>
            <a:ext cx="14101858" cy="81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54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INSIGHTS AND RECOMMENDATIONS:</a:t>
            </a:r>
          </a:p>
        </p:txBody>
      </p:sp>
      <p:sp>
        <p:nvSpPr>
          <p:cNvPr id="7" name="Freeform 7"/>
          <p:cNvSpPr/>
          <p:nvPr/>
        </p:nvSpPr>
        <p:spPr>
          <a:xfrm>
            <a:off x="2481599" y="8392585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554586"/>
            <a:ext cx="16746359" cy="639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33"/>
              </a:lnSpc>
            </a:pPr>
            <a:r>
              <a:rPr lang="en-US" sz="339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7. Data-Driven Buyer and Producer Decisions:</a:t>
            </a:r>
          </a:p>
          <a:p>
            <a:pPr marL="669289" lvl="1" indent="-334645" algn="just">
              <a:lnSpc>
                <a:spcPts val="623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Finding: The dataset highlights measurable factors (altitude, processing method, species) that strongly influence quality.</a:t>
            </a:r>
          </a:p>
          <a:p>
            <a:pPr marL="669289" lvl="1" indent="-334645" algn="just">
              <a:lnSpc>
                <a:spcPts val="6230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Recommendation:</a:t>
            </a:r>
          </a:p>
          <a:p>
            <a:pPr marL="1338579" lvl="2" indent="-446193" algn="just">
              <a:lnSpc>
                <a:spcPts val="6230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Buyers: Use data-driven insights to select reliable suppliers and reward consistent quality.</a:t>
            </a:r>
          </a:p>
          <a:p>
            <a:pPr marL="1338579" lvl="2" indent="-446193" algn="just">
              <a:lnSpc>
                <a:spcPts val="6230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Producers: Leverage analysis results to optimize farming and processing decisions, aligning with global specialty coffee standards.</a:t>
            </a:r>
          </a:p>
          <a:p>
            <a:pPr algn="just">
              <a:lnSpc>
                <a:spcPts val="6230"/>
              </a:lnSpc>
            </a:pPr>
            <a:endParaRPr lang="en-US" sz="30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964844" y="6653457"/>
            <a:ext cx="6294456" cy="3280956"/>
            <a:chOff x="0" y="0"/>
            <a:chExt cx="1985216" cy="1034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85216" cy="1034785"/>
            </a:xfrm>
            <a:custGeom>
              <a:avLst/>
              <a:gdLst/>
              <a:ahLst/>
              <a:cxnLst/>
              <a:rect l="l" t="t" r="r" b="b"/>
              <a:pathLst>
                <a:path w="1985216" h="1034785">
                  <a:moveTo>
                    <a:pt x="0" y="0"/>
                  </a:moveTo>
                  <a:lnTo>
                    <a:pt x="1985216" y="0"/>
                  </a:lnTo>
                  <a:lnTo>
                    <a:pt x="1985216" y="1034785"/>
                  </a:lnTo>
                  <a:lnTo>
                    <a:pt x="0" y="1034785"/>
                  </a:lnTo>
                  <a:close/>
                </a:path>
              </a:pathLst>
            </a:custGeom>
            <a:blipFill>
              <a:blip r:embed="rId6"/>
              <a:stretch>
                <a:fillRect t="-13909" b="-13909"/>
              </a:stretch>
            </a:blip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698021" cy="300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38250" y="630980"/>
            <a:ext cx="14101858" cy="81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5"/>
              </a:lnSpc>
            </a:pPr>
            <a:r>
              <a:rPr lang="en-US" sz="54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89354"/>
            <a:ext cx="16746359" cy="518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6833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coffees score in the specialty range (80–85 points).</a:t>
            </a:r>
          </a:p>
          <a:p>
            <a:pPr marL="734059" lvl="1" indent="-367030" algn="just">
              <a:lnSpc>
                <a:spcPts val="6833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Arabica consistently scores higher than Robusta.</a:t>
            </a:r>
          </a:p>
          <a:p>
            <a:pPr marL="734059" lvl="1" indent="-367030" algn="just">
              <a:lnSpc>
                <a:spcPts val="6833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Aroma, Flavor, and Acidity are the strongest drivers of coffee quality.</a:t>
            </a:r>
          </a:p>
          <a:p>
            <a:pPr marL="734059" lvl="1" indent="-367030" algn="just">
              <a:lnSpc>
                <a:spcPts val="6833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Defects and poor moisture control reduce overall cup scores.</a:t>
            </a:r>
          </a:p>
          <a:p>
            <a:pPr marL="734059" lvl="1" indent="-367030" algn="just">
              <a:lnSpc>
                <a:spcPts val="6833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Higher-altitude farms tend to produce better-quality coffee.</a:t>
            </a:r>
          </a:p>
          <a:p>
            <a:pPr algn="just">
              <a:lnSpc>
                <a:spcPts val="6833"/>
              </a:lnSpc>
            </a:pPr>
            <a:endParaRPr lang="en-US" sz="33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6294035"/>
            <a:ext cx="3807079" cy="3364315"/>
            <a:chOff x="0" y="0"/>
            <a:chExt cx="835090" cy="7379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5090" cy="737969"/>
            </a:xfrm>
            <a:custGeom>
              <a:avLst/>
              <a:gdLst/>
              <a:ahLst/>
              <a:cxnLst/>
              <a:rect l="l" t="t" r="r" b="b"/>
              <a:pathLst>
                <a:path w="835090" h="737969">
                  <a:moveTo>
                    <a:pt x="0" y="0"/>
                  </a:moveTo>
                  <a:lnTo>
                    <a:pt x="835090" y="0"/>
                  </a:lnTo>
                  <a:lnTo>
                    <a:pt x="835090" y="737969"/>
                  </a:lnTo>
                  <a:lnTo>
                    <a:pt x="0" y="737969"/>
                  </a:lnTo>
                  <a:close/>
                </a:path>
              </a:pathLst>
            </a:custGeom>
            <a:blipFill>
              <a:blip r:embed="rId4"/>
              <a:stretch>
                <a:fillRect t="-60145" b="-970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5169874" y="6294035"/>
            <a:ext cx="3807079" cy="3364315"/>
            <a:chOff x="0" y="0"/>
            <a:chExt cx="835090" cy="7379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5090" cy="737969"/>
            </a:xfrm>
            <a:custGeom>
              <a:avLst/>
              <a:gdLst/>
              <a:ahLst/>
              <a:cxnLst/>
              <a:rect l="l" t="t" r="r" b="b"/>
              <a:pathLst>
                <a:path w="835090" h="737969">
                  <a:moveTo>
                    <a:pt x="0" y="0"/>
                  </a:moveTo>
                  <a:lnTo>
                    <a:pt x="835090" y="0"/>
                  </a:lnTo>
                  <a:lnTo>
                    <a:pt x="835090" y="737969"/>
                  </a:lnTo>
                  <a:lnTo>
                    <a:pt x="0" y="737969"/>
                  </a:lnTo>
                  <a:close/>
                </a:path>
              </a:pathLst>
            </a:custGeom>
            <a:blipFill>
              <a:blip r:embed="rId5"/>
              <a:stretch>
                <a:fillRect t="-50524" b="-19216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9311048" y="6294035"/>
            <a:ext cx="3807079" cy="3364315"/>
            <a:chOff x="0" y="0"/>
            <a:chExt cx="835090" cy="7379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35090" cy="737969"/>
            </a:xfrm>
            <a:custGeom>
              <a:avLst/>
              <a:gdLst/>
              <a:ahLst/>
              <a:cxnLst/>
              <a:rect l="l" t="t" r="r" b="b"/>
              <a:pathLst>
                <a:path w="835090" h="737969">
                  <a:moveTo>
                    <a:pt x="0" y="0"/>
                  </a:moveTo>
                  <a:lnTo>
                    <a:pt x="835090" y="0"/>
                  </a:lnTo>
                  <a:lnTo>
                    <a:pt x="835090" y="737969"/>
                  </a:lnTo>
                  <a:lnTo>
                    <a:pt x="0" y="737969"/>
                  </a:lnTo>
                  <a:close/>
                </a:path>
              </a:pathLst>
            </a:custGeom>
            <a:blipFill>
              <a:blip r:embed="rId6"/>
              <a:stretch>
                <a:fillRect t="-34870" b="-3487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3452221" y="6294035"/>
            <a:ext cx="3807079" cy="3364315"/>
            <a:chOff x="0" y="0"/>
            <a:chExt cx="835090" cy="73796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35090" cy="737969"/>
            </a:xfrm>
            <a:custGeom>
              <a:avLst/>
              <a:gdLst/>
              <a:ahLst/>
              <a:cxnLst/>
              <a:rect l="l" t="t" r="r" b="b"/>
              <a:pathLst>
                <a:path w="835090" h="737969">
                  <a:moveTo>
                    <a:pt x="0" y="0"/>
                  </a:moveTo>
                  <a:lnTo>
                    <a:pt x="835090" y="0"/>
                  </a:lnTo>
                  <a:lnTo>
                    <a:pt x="835090" y="737969"/>
                  </a:lnTo>
                  <a:lnTo>
                    <a:pt x="0" y="737969"/>
                  </a:lnTo>
                  <a:close/>
                </a:path>
              </a:pathLst>
            </a:custGeom>
            <a:blipFill>
              <a:blip r:embed="rId7"/>
              <a:stretch>
                <a:fillRect t="-34923" b="-34923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22" b="-6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71635" y="-6823219"/>
            <a:ext cx="23933439" cy="23933439"/>
          </a:xfrm>
          <a:custGeom>
            <a:avLst/>
            <a:gdLst/>
            <a:ahLst/>
            <a:cxnLst/>
            <a:rect l="l" t="t" r="r" b="b"/>
            <a:pathLst>
              <a:path w="23933439" h="23933439">
                <a:moveTo>
                  <a:pt x="0" y="0"/>
                </a:moveTo>
                <a:lnTo>
                  <a:pt x="23933439" y="0"/>
                </a:lnTo>
                <a:lnTo>
                  <a:pt x="23933439" y="23933438"/>
                </a:lnTo>
                <a:lnTo>
                  <a:pt x="0" y="23933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511078" y="4314325"/>
            <a:ext cx="15719647" cy="264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13"/>
              </a:lnSpc>
            </a:pPr>
            <a:r>
              <a:rPr lang="en-US" sz="17642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698021" cy="262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00100" y="636657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3"/>
                </a:lnTo>
                <a:lnTo>
                  <a:pt x="0" y="5674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4195145"/>
            <a:ext cx="5268838" cy="4844080"/>
            <a:chOff x="0" y="0"/>
            <a:chExt cx="1155729" cy="10625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5729" cy="1062558"/>
            </a:xfrm>
            <a:custGeom>
              <a:avLst/>
              <a:gdLst/>
              <a:ahLst/>
              <a:cxnLst/>
              <a:rect l="l" t="t" r="r" b="b"/>
              <a:pathLst>
                <a:path w="1155729" h="1062558">
                  <a:moveTo>
                    <a:pt x="0" y="0"/>
                  </a:moveTo>
                  <a:lnTo>
                    <a:pt x="1155729" y="0"/>
                  </a:lnTo>
                  <a:lnTo>
                    <a:pt x="1155729" y="1062558"/>
                  </a:lnTo>
                  <a:lnTo>
                    <a:pt x="0" y="1062558"/>
                  </a:lnTo>
                  <a:close/>
                </a:path>
              </a:pathLst>
            </a:custGeom>
            <a:blipFill>
              <a:blip r:embed="rId4"/>
              <a:stretch>
                <a:fillRect t="-22512" b="-2251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6509581" y="4195145"/>
            <a:ext cx="5268838" cy="4844080"/>
            <a:chOff x="0" y="0"/>
            <a:chExt cx="1155729" cy="10625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5729" cy="1062558"/>
            </a:xfrm>
            <a:custGeom>
              <a:avLst/>
              <a:gdLst/>
              <a:ahLst/>
              <a:cxnLst/>
              <a:rect l="l" t="t" r="r" b="b"/>
              <a:pathLst>
                <a:path w="1155729" h="1062558">
                  <a:moveTo>
                    <a:pt x="0" y="0"/>
                  </a:moveTo>
                  <a:lnTo>
                    <a:pt x="1155729" y="0"/>
                  </a:lnTo>
                  <a:lnTo>
                    <a:pt x="1155729" y="1062558"/>
                  </a:lnTo>
                  <a:lnTo>
                    <a:pt x="0" y="1062558"/>
                  </a:lnTo>
                  <a:close/>
                </a:path>
              </a:pathLst>
            </a:custGeom>
            <a:blipFill>
              <a:blip r:embed="rId5"/>
              <a:stretch>
                <a:fillRect t="-25141" b="-3801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990462" y="4195145"/>
            <a:ext cx="5268838" cy="4844080"/>
            <a:chOff x="0" y="0"/>
            <a:chExt cx="1155729" cy="10625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5729" cy="1062558"/>
            </a:xfrm>
            <a:custGeom>
              <a:avLst/>
              <a:gdLst/>
              <a:ahLst/>
              <a:cxnLst/>
              <a:rect l="l" t="t" r="r" b="b"/>
              <a:pathLst>
                <a:path w="1155729" h="1062558">
                  <a:moveTo>
                    <a:pt x="0" y="0"/>
                  </a:moveTo>
                  <a:lnTo>
                    <a:pt x="1155729" y="0"/>
                  </a:lnTo>
                  <a:lnTo>
                    <a:pt x="1155729" y="1062558"/>
                  </a:lnTo>
                  <a:lnTo>
                    <a:pt x="0" y="1062558"/>
                  </a:lnTo>
                  <a:close/>
                </a:path>
              </a:pathLst>
            </a:custGeom>
            <a:blipFill>
              <a:blip r:embed="rId6"/>
              <a:stretch>
                <a:fillRect l="-18867" r="-1886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194099" y="636657"/>
            <a:ext cx="5940298" cy="80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7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OBJECTIVE:</a:t>
            </a:r>
          </a:p>
        </p:txBody>
      </p:sp>
      <p:sp>
        <p:nvSpPr>
          <p:cNvPr id="13" name="Freeform 13"/>
          <p:cNvSpPr/>
          <p:nvPr/>
        </p:nvSpPr>
        <p:spPr>
          <a:xfrm>
            <a:off x="7019335" y="8494776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94099" y="1534615"/>
            <a:ext cx="16096789" cy="176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explore coffee quality scores and identify trends, patterns, and key factors affecting coffee excellence.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4698021" cy="2621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657010"/>
            <a:ext cx="5373024" cy="4397174"/>
            <a:chOff x="0" y="0"/>
            <a:chExt cx="1415117" cy="11581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5117" cy="1158104"/>
            </a:xfrm>
            <a:custGeom>
              <a:avLst/>
              <a:gdLst/>
              <a:ahLst/>
              <a:cxnLst/>
              <a:rect l="l" t="t" r="r" b="b"/>
              <a:pathLst>
                <a:path w="1415117" h="1158104">
                  <a:moveTo>
                    <a:pt x="0" y="0"/>
                  </a:moveTo>
                  <a:lnTo>
                    <a:pt x="1415117" y="0"/>
                  </a:lnTo>
                  <a:lnTo>
                    <a:pt x="1415117" y="1158104"/>
                  </a:lnTo>
                  <a:lnTo>
                    <a:pt x="0" y="1158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415117" cy="116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13775" lvl="1" indent="-156888" algn="ctr">
                <a:lnSpc>
                  <a:spcPts val="1874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7549484"/>
            <a:ext cx="16304207" cy="2507056"/>
            <a:chOff x="0" y="0"/>
            <a:chExt cx="3576358" cy="5499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76358" cy="549927"/>
            </a:xfrm>
            <a:custGeom>
              <a:avLst/>
              <a:gdLst/>
              <a:ahLst/>
              <a:cxnLst/>
              <a:rect l="l" t="t" r="r" b="b"/>
              <a:pathLst>
                <a:path w="3576358" h="549927">
                  <a:moveTo>
                    <a:pt x="0" y="0"/>
                  </a:moveTo>
                  <a:lnTo>
                    <a:pt x="3576358" y="0"/>
                  </a:lnTo>
                  <a:lnTo>
                    <a:pt x="3576358" y="549927"/>
                  </a:lnTo>
                  <a:lnTo>
                    <a:pt x="0" y="549927"/>
                  </a:lnTo>
                  <a:close/>
                </a:path>
              </a:pathLst>
            </a:custGeom>
            <a:blipFill>
              <a:blip r:embed="rId4"/>
              <a:stretch>
                <a:fillRect t="-190581" b="-13863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252525" y="630980"/>
            <a:ext cx="7641477" cy="80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OVERVIEW: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436" y="2885610"/>
            <a:ext cx="4846473" cy="56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2"/>
              </a:lnSpc>
            </a:pPr>
            <a:r>
              <a:rPr lang="en-US" sz="3493" spc="-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 MEASURES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896434" y="2657010"/>
            <a:ext cx="5125413" cy="4397174"/>
            <a:chOff x="0" y="0"/>
            <a:chExt cx="1349903" cy="11581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9903" cy="1158104"/>
            </a:xfrm>
            <a:custGeom>
              <a:avLst/>
              <a:gdLst/>
              <a:ahLst/>
              <a:cxnLst/>
              <a:rect l="l" t="t" r="r" b="b"/>
              <a:pathLst>
                <a:path w="1349903" h="1158104">
                  <a:moveTo>
                    <a:pt x="0" y="0"/>
                  </a:moveTo>
                  <a:lnTo>
                    <a:pt x="1349903" y="0"/>
                  </a:lnTo>
                  <a:lnTo>
                    <a:pt x="1349903" y="1158104"/>
                  </a:lnTo>
                  <a:lnTo>
                    <a:pt x="0" y="1158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1349903" cy="116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17147" y="2657010"/>
            <a:ext cx="4815760" cy="4397174"/>
            <a:chOff x="0" y="0"/>
            <a:chExt cx="1268348" cy="11581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68348" cy="1158104"/>
            </a:xfrm>
            <a:custGeom>
              <a:avLst/>
              <a:gdLst/>
              <a:ahLst/>
              <a:cxnLst/>
              <a:rect l="l" t="t" r="r" b="b"/>
              <a:pathLst>
                <a:path w="1268348" h="1158104">
                  <a:moveTo>
                    <a:pt x="0" y="0"/>
                  </a:moveTo>
                  <a:lnTo>
                    <a:pt x="1268348" y="0"/>
                  </a:lnTo>
                  <a:lnTo>
                    <a:pt x="1268348" y="1158104"/>
                  </a:lnTo>
                  <a:lnTo>
                    <a:pt x="0" y="11581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268348" cy="116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5060" y="1493055"/>
            <a:ext cx="16096789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is divided mainly into 3 categories.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12422" y="2971335"/>
            <a:ext cx="4351178" cy="52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8"/>
              </a:lnSpc>
            </a:pPr>
            <a:r>
              <a:rPr lang="en-US" sz="3493" spc="-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BEAN METADATA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42604" y="2952285"/>
            <a:ext cx="4351178" cy="521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8"/>
              </a:lnSpc>
            </a:pPr>
            <a:r>
              <a:rPr lang="en-US" sz="3493" spc="-11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FARM METADATA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9153" y="3559144"/>
            <a:ext cx="3943635" cy="364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Aroma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Acidity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Flavor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Moisture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Sweetness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21947" y="3654394"/>
            <a:ext cx="3900978" cy="244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 Method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204504" y="3578194"/>
            <a:ext cx="4509862" cy="304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Owner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Country of origin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Farm name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2525" y="630980"/>
            <a:ext cx="7641477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 CLEANING:</a:t>
            </a:r>
          </a:p>
        </p:txBody>
      </p:sp>
      <p:sp>
        <p:nvSpPr>
          <p:cNvPr id="7" name="Freeform 7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59299" y="2135425"/>
            <a:ext cx="15106146" cy="572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37"/>
              </a:lnSpc>
            </a:pPr>
            <a:r>
              <a:rPr lang="en-US" sz="53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Remove Unnecessary Columns</a:t>
            </a:r>
          </a:p>
          <a:p>
            <a:pPr algn="just">
              <a:lnSpc>
                <a:spcPts val="7437"/>
              </a:lnSpc>
            </a:pPr>
            <a:r>
              <a:rPr lang="en-US" sz="53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Handle Missing Values</a:t>
            </a:r>
          </a:p>
          <a:p>
            <a:pPr algn="just">
              <a:lnSpc>
                <a:spcPts val="7437"/>
              </a:lnSpc>
            </a:pPr>
            <a:r>
              <a:rPr lang="en-US" sz="53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Handle Inconsistent Formatting</a:t>
            </a:r>
          </a:p>
          <a:p>
            <a:pPr algn="just">
              <a:lnSpc>
                <a:spcPts val="7437"/>
              </a:lnSpc>
            </a:pPr>
            <a:r>
              <a:rPr lang="en-US" sz="53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Fix Outliers</a:t>
            </a:r>
          </a:p>
          <a:p>
            <a:pPr algn="just">
              <a:lnSpc>
                <a:spcPts val="7437"/>
              </a:lnSpc>
            </a:pPr>
            <a:r>
              <a:rPr lang="en-US" sz="53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Standardize Text Columns</a:t>
            </a:r>
          </a:p>
          <a:p>
            <a:pPr algn="just">
              <a:lnSpc>
                <a:spcPts val="7437"/>
              </a:lnSpc>
            </a:pPr>
            <a:r>
              <a:rPr lang="en-US" sz="53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Remove Duplicates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830195" y="1999748"/>
            <a:ext cx="4917063" cy="7866323"/>
            <a:chOff x="0" y="0"/>
            <a:chExt cx="1078567" cy="17254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8567" cy="1725493"/>
            </a:xfrm>
            <a:custGeom>
              <a:avLst/>
              <a:gdLst/>
              <a:ahLst/>
              <a:cxnLst/>
              <a:rect l="l" t="t" r="r" b="b"/>
              <a:pathLst>
                <a:path w="1078567" h="1725493">
                  <a:moveTo>
                    <a:pt x="0" y="0"/>
                  </a:moveTo>
                  <a:lnTo>
                    <a:pt x="1078567" y="0"/>
                  </a:lnTo>
                  <a:lnTo>
                    <a:pt x="1078567" y="1725493"/>
                  </a:lnTo>
                  <a:lnTo>
                    <a:pt x="0" y="1725493"/>
                  </a:lnTo>
                  <a:close/>
                </a:path>
              </a:pathLst>
            </a:custGeom>
            <a:blipFill>
              <a:blip r:embed="rId6"/>
              <a:stretch>
                <a:fillRect l="-70060" r="-7006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8307" y="2303363"/>
            <a:ext cx="10768818" cy="1868311"/>
          </a:xfrm>
          <a:custGeom>
            <a:avLst/>
            <a:gdLst/>
            <a:ahLst/>
            <a:cxnLst/>
            <a:rect l="l" t="t" r="r" b="b"/>
            <a:pathLst>
              <a:path w="10768818" h="2566401">
                <a:moveTo>
                  <a:pt x="0" y="0"/>
                </a:moveTo>
                <a:lnTo>
                  <a:pt x="10768818" y="0"/>
                </a:lnTo>
                <a:lnTo>
                  <a:pt x="10768818" y="2566400"/>
                </a:lnTo>
                <a:lnTo>
                  <a:pt x="0" y="256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20" t="-21884" r="-20" b="-15481"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9" name="Freeform 9"/>
          <p:cNvSpPr/>
          <p:nvPr/>
        </p:nvSpPr>
        <p:spPr>
          <a:xfrm>
            <a:off x="8731374" y="2798194"/>
            <a:ext cx="8758320" cy="7212676"/>
          </a:xfrm>
          <a:custGeom>
            <a:avLst/>
            <a:gdLst/>
            <a:ahLst/>
            <a:cxnLst/>
            <a:rect l="l" t="t" r="r" b="b"/>
            <a:pathLst>
              <a:path w="6475981" h="6187577">
                <a:moveTo>
                  <a:pt x="0" y="0"/>
                </a:moveTo>
                <a:lnTo>
                  <a:pt x="6475981" y="0"/>
                </a:lnTo>
                <a:lnTo>
                  <a:pt x="6475981" y="6187577"/>
                </a:lnTo>
                <a:lnTo>
                  <a:pt x="0" y="6187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4883" y="4210988"/>
            <a:ext cx="7409028" cy="5839196"/>
          </a:xfrm>
          <a:custGeom>
            <a:avLst/>
            <a:gdLst/>
            <a:ahLst/>
            <a:cxnLst/>
            <a:rect l="l" t="t" r="r" b="b"/>
            <a:pathLst>
              <a:path w="7409028" h="5680658">
                <a:moveTo>
                  <a:pt x="0" y="0"/>
                </a:moveTo>
                <a:lnTo>
                  <a:pt x="7409027" y="0"/>
                </a:lnTo>
                <a:lnTo>
                  <a:pt x="7409027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STATISTICAL ANALYSIS: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6300" y="1405672"/>
            <a:ext cx="5853100" cy="85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20088" y="2329765"/>
            <a:ext cx="5367912" cy="7957235"/>
          </a:xfrm>
          <a:custGeom>
            <a:avLst/>
            <a:gdLst/>
            <a:ahLst/>
            <a:cxnLst/>
            <a:rect l="l" t="t" r="r" b="b"/>
            <a:pathLst>
              <a:path w="4940016" h="7229567">
                <a:moveTo>
                  <a:pt x="0" y="0"/>
                </a:moveTo>
                <a:lnTo>
                  <a:pt x="4940016" y="0"/>
                </a:lnTo>
                <a:lnTo>
                  <a:pt x="4940016" y="7229567"/>
                </a:lnTo>
                <a:lnTo>
                  <a:pt x="0" y="72295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03326" y="2356474"/>
            <a:ext cx="5277315" cy="7816225"/>
          </a:xfrm>
          <a:custGeom>
            <a:avLst/>
            <a:gdLst/>
            <a:ahLst/>
            <a:cxnLst/>
            <a:rect l="l" t="t" r="r" b="b"/>
            <a:pathLst>
              <a:path w="5277315" h="6109612">
                <a:moveTo>
                  <a:pt x="0" y="0"/>
                </a:moveTo>
                <a:lnTo>
                  <a:pt x="5277315" y="0"/>
                </a:lnTo>
                <a:lnTo>
                  <a:pt x="5277315" y="6109612"/>
                </a:lnTo>
                <a:lnTo>
                  <a:pt x="0" y="61096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845544" y="2322145"/>
            <a:ext cx="6996291" cy="4541642"/>
          </a:xfrm>
          <a:custGeom>
            <a:avLst/>
            <a:gdLst/>
            <a:ahLst/>
            <a:cxnLst/>
            <a:rect l="l" t="t" r="r" b="b"/>
            <a:pathLst>
              <a:path w="6996291" h="4541642">
                <a:moveTo>
                  <a:pt x="0" y="0"/>
                </a:moveTo>
                <a:lnTo>
                  <a:pt x="6996291" y="0"/>
                </a:lnTo>
                <a:lnTo>
                  <a:pt x="6996291" y="4541642"/>
                </a:lnTo>
                <a:lnTo>
                  <a:pt x="0" y="45416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STATISTICAL ANALYSIS: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3326" y="1405672"/>
            <a:ext cx="5812239" cy="85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Descriptive Statistics:</a:t>
            </a:r>
          </a:p>
        </p:txBody>
      </p:sp>
      <p:sp>
        <p:nvSpPr>
          <p:cNvPr id="9" name="Freeform 9"/>
          <p:cNvSpPr/>
          <p:nvPr/>
        </p:nvSpPr>
        <p:spPr>
          <a:xfrm>
            <a:off x="5845544" y="6863786"/>
            <a:ext cx="6996291" cy="3308913"/>
          </a:xfrm>
          <a:custGeom>
            <a:avLst/>
            <a:gdLst/>
            <a:ahLst/>
            <a:cxnLst/>
            <a:rect l="l" t="t" r="r" b="b"/>
            <a:pathLst>
              <a:path w="9883983" h="3835927">
                <a:moveTo>
                  <a:pt x="0" y="0"/>
                </a:moveTo>
                <a:lnTo>
                  <a:pt x="9883983" y="0"/>
                </a:lnTo>
                <a:lnTo>
                  <a:pt x="9883983" y="3835927"/>
                </a:lnTo>
                <a:lnTo>
                  <a:pt x="0" y="38359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80" t="-7604" r="-4218" b="-6238"/>
            </a:stretch>
          </a:blipFill>
        </p:spPr>
        <p:txBody>
          <a:bodyPr/>
          <a:lstStyle/>
          <a:p>
            <a:endParaRPr lang="en-A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7800" y="2410527"/>
            <a:ext cx="16306800" cy="4704149"/>
          </a:xfrm>
          <a:custGeom>
            <a:avLst/>
            <a:gdLst/>
            <a:ahLst/>
            <a:cxnLst/>
            <a:rect l="l" t="t" r="r" b="b"/>
            <a:pathLst>
              <a:path w="11301259" h="4704149">
                <a:moveTo>
                  <a:pt x="0" y="0"/>
                </a:moveTo>
                <a:lnTo>
                  <a:pt x="11301259" y="0"/>
                </a:lnTo>
                <a:lnTo>
                  <a:pt x="11301259" y="4704149"/>
                </a:lnTo>
                <a:lnTo>
                  <a:pt x="0" y="4704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8250" y="7356255"/>
            <a:ext cx="16416350" cy="2654615"/>
          </a:xfrm>
          <a:custGeom>
            <a:avLst/>
            <a:gdLst/>
            <a:ahLst/>
            <a:cxnLst/>
            <a:rect l="l" t="t" r="r" b="b"/>
            <a:pathLst>
              <a:path w="10976228" h="1628427">
                <a:moveTo>
                  <a:pt x="0" y="0"/>
                </a:moveTo>
                <a:lnTo>
                  <a:pt x="10976228" y="0"/>
                </a:lnTo>
                <a:lnTo>
                  <a:pt x="10976228" y="1628427"/>
                </a:lnTo>
                <a:lnTo>
                  <a:pt x="0" y="1628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STATISTICAL ANALYSIS: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250" y="1418657"/>
            <a:ext cx="6690717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Hypothesis Test (t-test):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060" y="420791"/>
            <a:ext cx="17837799" cy="959160"/>
            <a:chOff x="0" y="0"/>
            <a:chExt cx="4698021" cy="252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98021" cy="252618"/>
            </a:xfrm>
            <a:custGeom>
              <a:avLst/>
              <a:gdLst/>
              <a:ahLst/>
              <a:cxnLst/>
              <a:rect l="l" t="t" r="r" b="b"/>
              <a:pathLst>
                <a:path w="4698021" h="252618">
                  <a:moveTo>
                    <a:pt x="43402" y="0"/>
                  </a:moveTo>
                  <a:lnTo>
                    <a:pt x="4654620" y="0"/>
                  </a:lnTo>
                  <a:cubicBezTo>
                    <a:pt x="4666130" y="0"/>
                    <a:pt x="4677170" y="4573"/>
                    <a:pt x="4685309" y="12712"/>
                  </a:cubicBezTo>
                  <a:cubicBezTo>
                    <a:pt x="4693449" y="20851"/>
                    <a:pt x="4698021" y="31891"/>
                    <a:pt x="4698021" y="43402"/>
                  </a:cubicBezTo>
                  <a:lnTo>
                    <a:pt x="4698021" y="209217"/>
                  </a:lnTo>
                  <a:cubicBezTo>
                    <a:pt x="4698021" y="220727"/>
                    <a:pt x="4693449" y="231767"/>
                    <a:pt x="4685309" y="239906"/>
                  </a:cubicBezTo>
                  <a:cubicBezTo>
                    <a:pt x="4677170" y="248046"/>
                    <a:pt x="4666130" y="252618"/>
                    <a:pt x="4654620" y="252618"/>
                  </a:cubicBezTo>
                  <a:lnTo>
                    <a:pt x="43402" y="252618"/>
                  </a:lnTo>
                  <a:cubicBezTo>
                    <a:pt x="31891" y="252618"/>
                    <a:pt x="20851" y="248046"/>
                    <a:pt x="12712" y="239906"/>
                  </a:cubicBezTo>
                  <a:cubicBezTo>
                    <a:pt x="4573" y="231767"/>
                    <a:pt x="0" y="220727"/>
                    <a:pt x="0" y="209217"/>
                  </a:cubicBezTo>
                  <a:lnTo>
                    <a:pt x="0" y="43402"/>
                  </a:lnTo>
                  <a:cubicBezTo>
                    <a:pt x="0" y="31891"/>
                    <a:pt x="4573" y="20851"/>
                    <a:pt x="12712" y="12712"/>
                  </a:cubicBezTo>
                  <a:cubicBezTo>
                    <a:pt x="20851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98021" cy="290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6300" y="616650"/>
            <a:ext cx="428600" cy="567442"/>
          </a:xfrm>
          <a:custGeom>
            <a:avLst/>
            <a:gdLst/>
            <a:ahLst/>
            <a:cxnLst/>
            <a:rect l="l" t="t" r="r" b="b"/>
            <a:pathLst>
              <a:path w="428600" h="567442">
                <a:moveTo>
                  <a:pt x="0" y="0"/>
                </a:moveTo>
                <a:lnTo>
                  <a:pt x="428600" y="0"/>
                </a:lnTo>
                <a:lnTo>
                  <a:pt x="428600" y="567442"/>
                </a:lnTo>
                <a:lnTo>
                  <a:pt x="0" y="567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96449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97983" y="8449758"/>
            <a:ext cx="534924" cy="534924"/>
          </a:xfrm>
          <a:custGeom>
            <a:avLst/>
            <a:gdLst/>
            <a:ahLst/>
            <a:cxnLst/>
            <a:rect l="l" t="t" r="r" b="b"/>
            <a:pathLst>
              <a:path w="534924" h="534924">
                <a:moveTo>
                  <a:pt x="0" y="0"/>
                </a:moveTo>
                <a:lnTo>
                  <a:pt x="534924" y="0"/>
                </a:lnTo>
                <a:lnTo>
                  <a:pt x="534924" y="534924"/>
                </a:lnTo>
                <a:lnTo>
                  <a:pt x="0" y="53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6299" y="2410527"/>
            <a:ext cx="17196559" cy="1921320"/>
          </a:xfrm>
          <a:custGeom>
            <a:avLst/>
            <a:gdLst/>
            <a:ahLst/>
            <a:cxnLst/>
            <a:rect l="l" t="t" r="r" b="b"/>
            <a:pathLst>
              <a:path w="9422758" h="1921320">
                <a:moveTo>
                  <a:pt x="0" y="0"/>
                </a:moveTo>
                <a:lnTo>
                  <a:pt x="9422758" y="0"/>
                </a:lnTo>
                <a:lnTo>
                  <a:pt x="9422758" y="1921320"/>
                </a:lnTo>
                <a:lnTo>
                  <a:pt x="0" y="1921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0922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76300" y="4000500"/>
            <a:ext cx="17196558" cy="6286500"/>
          </a:xfrm>
          <a:custGeom>
            <a:avLst/>
            <a:gdLst/>
            <a:ahLst/>
            <a:cxnLst/>
            <a:rect l="l" t="t" r="r" b="b"/>
            <a:pathLst>
              <a:path w="11301259" h="5057313">
                <a:moveTo>
                  <a:pt x="0" y="0"/>
                </a:moveTo>
                <a:lnTo>
                  <a:pt x="11301259" y="0"/>
                </a:lnTo>
                <a:lnTo>
                  <a:pt x="11301259" y="5057313"/>
                </a:lnTo>
                <a:lnTo>
                  <a:pt x="0" y="505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38250" y="630980"/>
            <a:ext cx="9014589" cy="80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8"/>
              </a:lnSpc>
            </a:pPr>
            <a:r>
              <a:rPr lang="en-US" sz="536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8250" y="1418657"/>
            <a:ext cx="5680353" cy="99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Univariate Analysis: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</TotalTime>
  <Words>661</Words>
  <Application>Microsoft Office PowerPoint</Application>
  <PresentationFormat>Custom</PresentationFormat>
  <Paragraphs>113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Times New Roman</vt:lpstr>
      <vt:lpstr>Times New Roman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Reinforcement Project: Exploratory Data Analysis</dc:title>
  <cp:lastModifiedBy>Riya Rajesh</cp:lastModifiedBy>
  <cp:revision>5</cp:revision>
  <dcterms:created xsi:type="dcterms:W3CDTF">2006-08-16T00:00:00Z</dcterms:created>
  <dcterms:modified xsi:type="dcterms:W3CDTF">2025-09-18T08:32:43Z</dcterms:modified>
  <dc:identifier>DAGvyDTu08o</dc:identifier>
</cp:coreProperties>
</file>